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Roboto Slab"/>
      <p:regular r:id="rId12"/>
      <p:bold r:id="rId13"/>
    </p:embeddedFont>
    <p:embeddedFont>
      <p:font typeface="Raleway"/>
      <p:regular r:id="rId14"/>
      <p:bold r:id="rId15"/>
      <p:italic r:id="rId16"/>
      <p:boldItalic r:id="rId17"/>
    </p:embeddedFon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Roboto-boldItalic.fntdata"/><Relationship Id="rId13" Type="http://schemas.openxmlformats.org/officeDocument/2006/relationships/font" Target="fonts/RobotoSlab-bold.fntdata"/><Relationship Id="rId12" Type="http://schemas.openxmlformats.org/officeDocument/2006/relationships/font" Target="fonts/RobotoSlab-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bold.fntdata"/><Relationship Id="rId14" Type="http://schemas.openxmlformats.org/officeDocument/2006/relationships/font" Target="fonts/Raleway-regular.fntdata"/><Relationship Id="rId17" Type="http://schemas.openxmlformats.org/officeDocument/2006/relationships/font" Target="fonts/Raleway-boldItalic.fntdata"/><Relationship Id="rId16" Type="http://schemas.openxmlformats.org/officeDocument/2006/relationships/font" Target="fonts/Raleway-italic.fntdata"/><Relationship Id="rId5" Type="http://schemas.openxmlformats.org/officeDocument/2006/relationships/notesMaster" Target="notesMasters/notesMaster1.xml"/><Relationship Id="rId19" Type="http://schemas.openxmlformats.org/officeDocument/2006/relationships/font" Target="fonts/Roboto-bold.fntdata"/><Relationship Id="rId6" Type="http://schemas.openxmlformats.org/officeDocument/2006/relationships/slide" Target="slides/slide1.xml"/><Relationship Id="rId18"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57fab2c3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57fab2c3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incredibly important to keep mangrove forests around the world healthy. Mangrove forests grow dense root systems that heavily contribute to dissipating wave energy, such as those of hurricanes or tsunamis. The roots additionally help to filter out pollutants from the water, while the mangrove itself sequesters carbon from the atmosphere. Finally, the forest helps support the ecosystem around it, providing shelter for both wild animals and fisheries.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7fab2c37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7fab2c37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 order to assist with measuring biomass, the second part of our project addresses the problem of estimating the mangrove canopy height. Due to the uncontrolled environment, it can be difficult to deploy measurement tools or to gather accurate data. We are currently considering two different potential approaches: Using a pole-like measuring tool from the mangrove forest floor, and deploying a measuring device from above the canopy via a drone.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7fab2c37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7fab2c37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 sz="1000">
                <a:solidFill>
                  <a:srgbClr val="595959"/>
                </a:solidFill>
              </a:rPr>
              <a:t>Notes: </a:t>
            </a:r>
            <a:endParaRPr sz="10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7fab2c37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7fab2c37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805aa5ae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805aa5ae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5.png"/><Relationship Id="rId8"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Mangrove Canopy Height Estimation</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Dillon Hicks, Mark Liu, </a:t>
            </a:r>
            <a:r>
              <a:rPr lang="en"/>
              <a:t>Kathy Qi, </a:t>
            </a:r>
            <a:r>
              <a:rPr lang="en"/>
              <a:t>Jeremy Smith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do we care about mangroves?</a:t>
            </a:r>
            <a:endParaRPr/>
          </a:p>
        </p:txBody>
      </p:sp>
      <p:sp>
        <p:nvSpPr>
          <p:cNvPr id="70" name="Google Shape;70;p1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a:t>
            </a:r>
            <a:r>
              <a:rPr lang="en"/>
              <a:t>ave energy d</a:t>
            </a:r>
            <a:r>
              <a:rPr lang="en"/>
              <a:t>issipation </a:t>
            </a:r>
            <a:endParaRPr/>
          </a:p>
          <a:p>
            <a:pPr indent="-342900" lvl="0" marL="457200" rtl="0" algn="l">
              <a:spcBef>
                <a:spcPts val="0"/>
              </a:spcBef>
              <a:spcAft>
                <a:spcPts val="0"/>
              </a:spcAft>
              <a:buSzPts val="1800"/>
              <a:buChar char="●"/>
            </a:pPr>
            <a:r>
              <a:rPr lang="en"/>
              <a:t>Pollutant filtration</a:t>
            </a:r>
            <a:endParaRPr/>
          </a:p>
          <a:p>
            <a:pPr indent="-342900" lvl="0" marL="457200" rtl="0" algn="l">
              <a:spcBef>
                <a:spcPts val="0"/>
              </a:spcBef>
              <a:spcAft>
                <a:spcPts val="0"/>
              </a:spcAft>
              <a:buSzPts val="1800"/>
              <a:buChar char="●"/>
            </a:pPr>
            <a:r>
              <a:rPr lang="en"/>
              <a:t>Delicate ecosystem</a:t>
            </a:r>
            <a:endParaRPr/>
          </a:p>
        </p:txBody>
      </p:sp>
      <p:pic>
        <p:nvPicPr>
          <p:cNvPr id="71" name="Google Shape;71;p14"/>
          <p:cNvPicPr preferRelativeResize="0"/>
          <p:nvPr/>
        </p:nvPicPr>
        <p:blipFill>
          <a:blip r:embed="rId3">
            <a:alphaModFix/>
          </a:blip>
          <a:stretch>
            <a:fillRect/>
          </a:stretch>
        </p:blipFill>
        <p:spPr>
          <a:xfrm>
            <a:off x="307400" y="2780950"/>
            <a:ext cx="1918450" cy="1918450"/>
          </a:xfrm>
          <a:prstGeom prst="rect">
            <a:avLst/>
          </a:prstGeom>
          <a:noFill/>
          <a:ln>
            <a:noFill/>
          </a:ln>
        </p:spPr>
      </p:pic>
      <p:pic>
        <p:nvPicPr>
          <p:cNvPr id="72" name="Google Shape;72;p14"/>
          <p:cNvPicPr preferRelativeResize="0"/>
          <p:nvPr/>
        </p:nvPicPr>
        <p:blipFill>
          <a:blip r:embed="rId4">
            <a:alphaModFix/>
          </a:blip>
          <a:stretch>
            <a:fillRect/>
          </a:stretch>
        </p:blipFill>
        <p:spPr>
          <a:xfrm>
            <a:off x="6444950" y="1350825"/>
            <a:ext cx="2407100" cy="3547399"/>
          </a:xfrm>
          <a:prstGeom prst="rect">
            <a:avLst/>
          </a:prstGeom>
          <a:noFill/>
          <a:ln>
            <a:noFill/>
          </a:ln>
        </p:spPr>
      </p:pic>
      <p:pic>
        <p:nvPicPr>
          <p:cNvPr id="73" name="Google Shape;73;p14"/>
          <p:cNvPicPr preferRelativeResize="0"/>
          <p:nvPr/>
        </p:nvPicPr>
        <p:blipFill>
          <a:blip r:embed="rId5">
            <a:alphaModFix/>
          </a:blip>
          <a:stretch>
            <a:fillRect/>
          </a:stretch>
        </p:blipFill>
        <p:spPr>
          <a:xfrm>
            <a:off x="2545413" y="2582113"/>
            <a:ext cx="3474186" cy="23161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Height Estimation</a:t>
            </a:r>
            <a:endParaRPr/>
          </a:p>
        </p:txBody>
      </p:sp>
      <p:sp>
        <p:nvSpPr>
          <p:cNvPr id="79" name="Google Shape;79;p15"/>
          <p:cNvSpPr txBox="1"/>
          <p:nvPr>
            <p:ph idx="1" type="body"/>
          </p:nvPr>
        </p:nvSpPr>
        <p:spPr>
          <a:xfrm>
            <a:off x="387900" y="1499150"/>
            <a:ext cx="45267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Difficult to accurately measure height</a:t>
            </a:r>
            <a:endParaRPr/>
          </a:p>
          <a:p>
            <a:pPr indent="-342900" lvl="0" marL="457200" rtl="0" algn="l">
              <a:spcBef>
                <a:spcPts val="0"/>
              </a:spcBef>
              <a:spcAft>
                <a:spcPts val="0"/>
              </a:spcAft>
              <a:buSzPts val="1800"/>
              <a:buChar char="●"/>
            </a:pPr>
            <a:r>
              <a:rPr lang="en"/>
              <a:t>Two approaches: bottom-up and top-down</a:t>
            </a:r>
            <a:endParaRPr/>
          </a:p>
        </p:txBody>
      </p:sp>
      <p:pic>
        <p:nvPicPr>
          <p:cNvPr id="80" name="Google Shape;80;p15"/>
          <p:cNvPicPr preferRelativeResize="0"/>
          <p:nvPr/>
        </p:nvPicPr>
        <p:blipFill>
          <a:blip r:embed="rId3">
            <a:alphaModFix/>
          </a:blip>
          <a:stretch>
            <a:fillRect/>
          </a:stretch>
        </p:blipFill>
        <p:spPr>
          <a:xfrm>
            <a:off x="4914600" y="738284"/>
            <a:ext cx="4064876" cy="3461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Bottom-Up</a:t>
            </a:r>
            <a:endParaRPr/>
          </a:p>
        </p:txBody>
      </p:sp>
      <p:sp>
        <p:nvSpPr>
          <p:cNvPr id="86" name="Google Shape;86;p1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Telescopic pole</a:t>
            </a:r>
            <a:endParaRPr/>
          </a:p>
          <a:p>
            <a:pPr indent="-342900" lvl="0" marL="457200" rtl="0" algn="l">
              <a:spcBef>
                <a:spcPts val="0"/>
              </a:spcBef>
              <a:spcAft>
                <a:spcPts val="0"/>
              </a:spcAft>
              <a:buSzPts val="1800"/>
              <a:buChar char="●"/>
            </a:pPr>
            <a:r>
              <a:rPr lang="en"/>
              <a:t>Camera with housing and tablet</a:t>
            </a:r>
            <a:endParaRPr/>
          </a:p>
          <a:p>
            <a:pPr indent="-342900" lvl="0" marL="457200" rtl="0" algn="l">
              <a:spcBef>
                <a:spcPts val="0"/>
              </a:spcBef>
              <a:spcAft>
                <a:spcPts val="0"/>
              </a:spcAft>
              <a:buSzPts val="1800"/>
              <a:buChar char="●"/>
            </a:pPr>
            <a:r>
              <a:rPr lang="en"/>
              <a:t>Measuring tape inside pole</a:t>
            </a:r>
            <a:endParaRPr/>
          </a:p>
          <a:p>
            <a:pPr indent="-342900" lvl="0" marL="457200" rtl="0" algn="l">
              <a:spcBef>
                <a:spcPts val="0"/>
              </a:spcBef>
              <a:spcAft>
                <a:spcPts val="0"/>
              </a:spcAft>
              <a:buSzPts val="1800"/>
              <a:buChar char="●"/>
            </a:pPr>
            <a:r>
              <a:rPr lang="en"/>
              <a:t>Extend to canopy then take measurement</a:t>
            </a:r>
            <a:endParaRPr/>
          </a:p>
        </p:txBody>
      </p:sp>
      <p:pic>
        <p:nvPicPr>
          <p:cNvPr id="87" name="Google Shape;87;p16"/>
          <p:cNvPicPr preferRelativeResize="0"/>
          <p:nvPr/>
        </p:nvPicPr>
        <p:blipFill>
          <a:blip r:embed="rId3">
            <a:alphaModFix/>
          </a:blip>
          <a:stretch>
            <a:fillRect/>
          </a:stretch>
        </p:blipFill>
        <p:spPr>
          <a:xfrm rot="10800000">
            <a:off x="5829900" y="1400438"/>
            <a:ext cx="2920450" cy="2920450"/>
          </a:xfrm>
          <a:prstGeom prst="rect">
            <a:avLst/>
          </a:prstGeom>
          <a:noFill/>
          <a:ln>
            <a:noFill/>
          </a:ln>
        </p:spPr>
      </p:pic>
      <p:pic>
        <p:nvPicPr>
          <p:cNvPr id="88" name="Google Shape;88;p16"/>
          <p:cNvPicPr preferRelativeResize="0"/>
          <p:nvPr/>
        </p:nvPicPr>
        <p:blipFill>
          <a:blip r:embed="rId4">
            <a:alphaModFix/>
          </a:blip>
          <a:stretch>
            <a:fillRect/>
          </a:stretch>
        </p:blipFill>
        <p:spPr>
          <a:xfrm>
            <a:off x="7929598" y="2116850"/>
            <a:ext cx="1214400" cy="1487625"/>
          </a:xfrm>
          <a:prstGeom prst="rect">
            <a:avLst/>
          </a:prstGeom>
          <a:noFill/>
          <a:ln>
            <a:noFill/>
          </a:ln>
        </p:spPr>
      </p:pic>
      <p:pic>
        <p:nvPicPr>
          <p:cNvPr id="89" name="Google Shape;89;p16"/>
          <p:cNvPicPr preferRelativeResize="0"/>
          <p:nvPr/>
        </p:nvPicPr>
        <p:blipFill>
          <a:blip r:embed="rId5">
            <a:alphaModFix/>
          </a:blip>
          <a:stretch>
            <a:fillRect/>
          </a:stretch>
        </p:blipFill>
        <p:spPr>
          <a:xfrm>
            <a:off x="6837441" y="92400"/>
            <a:ext cx="905355" cy="827025"/>
          </a:xfrm>
          <a:prstGeom prst="rect">
            <a:avLst/>
          </a:prstGeom>
          <a:noFill/>
          <a:ln>
            <a:noFill/>
          </a:ln>
        </p:spPr>
      </p:pic>
      <p:pic>
        <p:nvPicPr>
          <p:cNvPr id="90" name="Google Shape;90;p16"/>
          <p:cNvPicPr preferRelativeResize="0"/>
          <p:nvPr/>
        </p:nvPicPr>
        <p:blipFill>
          <a:blip r:embed="rId6">
            <a:alphaModFix/>
          </a:blip>
          <a:stretch>
            <a:fillRect/>
          </a:stretch>
        </p:blipFill>
        <p:spPr>
          <a:xfrm>
            <a:off x="6994016" y="919421"/>
            <a:ext cx="592205" cy="572700"/>
          </a:xfrm>
          <a:prstGeom prst="rect">
            <a:avLst/>
          </a:prstGeom>
          <a:noFill/>
          <a:ln>
            <a:noFill/>
          </a:ln>
        </p:spPr>
      </p:pic>
      <p:pic>
        <p:nvPicPr>
          <p:cNvPr id="91" name="Google Shape;91;p16"/>
          <p:cNvPicPr preferRelativeResize="0"/>
          <p:nvPr/>
        </p:nvPicPr>
        <p:blipFill>
          <a:blip r:embed="rId7">
            <a:alphaModFix/>
          </a:blip>
          <a:stretch>
            <a:fillRect/>
          </a:stretch>
        </p:blipFill>
        <p:spPr>
          <a:xfrm rot="9129451">
            <a:off x="6175993" y="3348617"/>
            <a:ext cx="827025" cy="827025"/>
          </a:xfrm>
          <a:prstGeom prst="rect">
            <a:avLst/>
          </a:prstGeom>
          <a:noFill/>
          <a:ln>
            <a:noFill/>
          </a:ln>
        </p:spPr>
      </p:pic>
      <p:pic>
        <p:nvPicPr>
          <p:cNvPr id="92" name="Google Shape;92;p16"/>
          <p:cNvPicPr preferRelativeResize="0"/>
          <p:nvPr/>
        </p:nvPicPr>
        <p:blipFill>
          <a:blip r:embed="rId8">
            <a:alphaModFix/>
          </a:blip>
          <a:stretch>
            <a:fillRect/>
          </a:stretch>
        </p:blipFill>
        <p:spPr>
          <a:xfrm>
            <a:off x="6874724" y="4320894"/>
            <a:ext cx="905350" cy="6904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Top-Down</a:t>
            </a:r>
            <a:endParaRPr/>
          </a:p>
        </p:txBody>
      </p:sp>
      <p:sp>
        <p:nvSpPr>
          <p:cNvPr id="98" name="Google Shape;98;p17"/>
          <p:cNvSpPr txBox="1"/>
          <p:nvPr>
            <p:ph idx="1" type="body"/>
          </p:nvPr>
        </p:nvSpPr>
        <p:spPr>
          <a:xfrm>
            <a:off x="387900" y="1489825"/>
            <a:ext cx="5397600" cy="3078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Arial"/>
              <a:buChar char="●"/>
            </a:pPr>
            <a:r>
              <a:rPr lang="en" sz="1200">
                <a:latin typeface="Arial"/>
                <a:ea typeface="Arial"/>
                <a:cs typeface="Arial"/>
                <a:sym typeface="Arial"/>
              </a:rPr>
              <a:t>Idea: We use devices (such as sensors and drones) to measure the canopy height from above </a:t>
            </a:r>
            <a:endParaRPr sz="1200">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a:latin typeface="Arial"/>
                <a:ea typeface="Arial"/>
                <a:cs typeface="Arial"/>
                <a:sym typeface="Arial"/>
              </a:rPr>
              <a:t>Possible strategies</a:t>
            </a:r>
            <a:endParaRPr sz="1200">
              <a:latin typeface="Arial"/>
              <a:ea typeface="Arial"/>
              <a:cs typeface="Arial"/>
              <a:sym typeface="Arial"/>
            </a:endParaRPr>
          </a:p>
          <a:p>
            <a:pPr indent="-304800" lvl="1" marL="914400" rtl="0" algn="l">
              <a:spcBef>
                <a:spcPts val="0"/>
              </a:spcBef>
              <a:spcAft>
                <a:spcPts val="0"/>
              </a:spcAft>
              <a:buClr>
                <a:schemeClr val="dk1"/>
              </a:buClr>
              <a:buSzPts val="1200"/>
              <a:buFont typeface="Arial"/>
              <a:buChar char="○"/>
            </a:pPr>
            <a:r>
              <a:rPr lang="en" sz="1200">
                <a:latin typeface="Arial"/>
                <a:ea typeface="Arial"/>
                <a:cs typeface="Arial"/>
                <a:sym typeface="Arial"/>
              </a:rPr>
              <a:t>Suggestion by Eric: </a:t>
            </a:r>
            <a:endParaRPr b="1" sz="3600">
              <a:latin typeface="Raleway"/>
              <a:ea typeface="Raleway"/>
              <a:cs typeface="Raleway"/>
              <a:sym typeface="Raleway"/>
            </a:endParaRPr>
          </a:p>
          <a:p>
            <a:pPr indent="-304800" lvl="2" marL="1371600" rtl="0" algn="l">
              <a:spcBef>
                <a:spcPts val="0"/>
              </a:spcBef>
              <a:spcAft>
                <a:spcPts val="0"/>
              </a:spcAft>
              <a:buClr>
                <a:schemeClr val="dk1"/>
              </a:buClr>
              <a:buSzPts val="1200"/>
              <a:buFont typeface="Arial"/>
              <a:buChar char="■"/>
            </a:pPr>
            <a:r>
              <a:rPr lang="en" sz="1200">
                <a:latin typeface="Arial"/>
                <a:ea typeface="Arial"/>
                <a:cs typeface="Arial"/>
                <a:sym typeface="Arial"/>
              </a:rPr>
              <a:t>Have the drove hover above the mangroves and drop an sensor-equipped object with a string attached to the drone</a:t>
            </a:r>
            <a:endParaRPr sz="1200">
              <a:latin typeface="Arial"/>
              <a:ea typeface="Arial"/>
              <a:cs typeface="Arial"/>
              <a:sym typeface="Arial"/>
            </a:endParaRPr>
          </a:p>
          <a:p>
            <a:pPr indent="-304800" lvl="3" marL="1828800" rtl="0" algn="l">
              <a:spcBef>
                <a:spcPts val="0"/>
              </a:spcBef>
              <a:spcAft>
                <a:spcPts val="0"/>
              </a:spcAft>
              <a:buClr>
                <a:srgbClr val="7F7F7F"/>
              </a:buClr>
              <a:buSzPts val="1200"/>
              <a:buFont typeface="Arial"/>
              <a:buChar char="●"/>
            </a:pPr>
            <a:r>
              <a:rPr lang="en" sz="1200">
                <a:latin typeface="Arial"/>
                <a:ea typeface="Arial"/>
                <a:cs typeface="Arial"/>
                <a:sym typeface="Arial"/>
              </a:rPr>
              <a:t>Need to decide the shape and material of the object encasing the sensor</a:t>
            </a:r>
            <a:endParaRPr sz="1200">
              <a:latin typeface="Arial"/>
              <a:ea typeface="Arial"/>
              <a:cs typeface="Arial"/>
              <a:sym typeface="Arial"/>
            </a:endParaRPr>
          </a:p>
          <a:p>
            <a:pPr indent="-304800" lvl="1" marL="914400" rtl="0" algn="l">
              <a:spcBef>
                <a:spcPts val="0"/>
              </a:spcBef>
              <a:spcAft>
                <a:spcPts val="0"/>
              </a:spcAft>
              <a:buClr>
                <a:schemeClr val="dk1"/>
              </a:buClr>
              <a:buSzPts val="1200"/>
              <a:buFont typeface="Source Sans Pro"/>
              <a:buChar char="○"/>
            </a:pPr>
            <a:r>
              <a:rPr lang="en" sz="1200">
                <a:latin typeface="Arial"/>
                <a:ea typeface="Arial"/>
                <a:cs typeface="Arial"/>
                <a:sym typeface="Arial"/>
              </a:rPr>
              <a:t>Drone with a string long enough to reach the bottom</a:t>
            </a:r>
            <a:endParaRPr sz="1200">
              <a:latin typeface="Arial"/>
              <a:ea typeface="Arial"/>
              <a:cs typeface="Arial"/>
              <a:sym typeface="Arial"/>
            </a:endParaRPr>
          </a:p>
          <a:p>
            <a:pPr indent="-304800" lvl="1" marL="914400" rtl="0" algn="l">
              <a:spcBef>
                <a:spcPts val="0"/>
              </a:spcBef>
              <a:spcAft>
                <a:spcPts val="0"/>
              </a:spcAft>
              <a:buClr>
                <a:schemeClr val="dk1"/>
              </a:buClr>
              <a:buSzPts val="1200"/>
              <a:buFont typeface="Source Sans Pro"/>
              <a:buChar char="○"/>
            </a:pPr>
            <a:r>
              <a:rPr lang="en" sz="1200">
                <a:latin typeface="Arial"/>
                <a:ea typeface="Arial"/>
                <a:cs typeface="Arial"/>
                <a:sym typeface="Arial"/>
              </a:rPr>
              <a:t>Sensors </a:t>
            </a:r>
            <a:endParaRPr sz="1200">
              <a:latin typeface="Arial"/>
              <a:ea typeface="Arial"/>
              <a:cs typeface="Arial"/>
              <a:sym typeface="Arial"/>
            </a:endParaRPr>
          </a:p>
          <a:p>
            <a:pPr indent="-304800" lvl="2" marL="1371600" rtl="0" algn="l">
              <a:spcBef>
                <a:spcPts val="0"/>
              </a:spcBef>
              <a:spcAft>
                <a:spcPts val="0"/>
              </a:spcAft>
              <a:buClr>
                <a:schemeClr val="dk1"/>
              </a:buClr>
              <a:buSzPts val="1200"/>
              <a:buFont typeface="Source Sans Pro"/>
              <a:buChar char="■"/>
            </a:pPr>
            <a:r>
              <a:rPr lang="en" sz="1200">
                <a:latin typeface="Arial"/>
                <a:ea typeface="Arial"/>
                <a:cs typeface="Arial"/>
                <a:sym typeface="Arial"/>
              </a:rPr>
              <a:t>LiDAR - Expensive</a:t>
            </a:r>
            <a:endParaRPr sz="1200">
              <a:latin typeface="Arial"/>
              <a:ea typeface="Arial"/>
              <a:cs typeface="Arial"/>
              <a:sym typeface="Arial"/>
            </a:endParaRPr>
          </a:p>
          <a:p>
            <a:pPr indent="-304800" lvl="2" marL="1371600" rtl="0" algn="l">
              <a:spcBef>
                <a:spcPts val="0"/>
              </a:spcBef>
              <a:spcAft>
                <a:spcPts val="0"/>
              </a:spcAft>
              <a:buClr>
                <a:schemeClr val="dk1"/>
              </a:buClr>
              <a:buSzPts val="1200"/>
              <a:buFont typeface="Source Sans Pro"/>
              <a:buChar char="■"/>
            </a:pPr>
            <a:r>
              <a:rPr lang="en" sz="1200">
                <a:latin typeface="Arial"/>
                <a:ea typeface="Arial"/>
                <a:cs typeface="Arial"/>
                <a:sym typeface="Arial"/>
              </a:rPr>
              <a:t>Ultrasonic(?)</a:t>
            </a:r>
            <a:endParaRPr sz="1200">
              <a:latin typeface="Arial"/>
              <a:ea typeface="Arial"/>
              <a:cs typeface="Arial"/>
              <a:sym typeface="Arial"/>
            </a:endParaRPr>
          </a:p>
          <a:p>
            <a:pPr indent="-304800" lvl="3" marL="1828800" rtl="0" algn="l">
              <a:spcBef>
                <a:spcPts val="0"/>
              </a:spcBef>
              <a:spcAft>
                <a:spcPts val="0"/>
              </a:spcAft>
              <a:buClr>
                <a:schemeClr val="dk1"/>
              </a:buClr>
              <a:buSzPts val="1200"/>
              <a:buFont typeface="Source Sans Pro"/>
              <a:buChar char="●"/>
            </a:pPr>
            <a:r>
              <a:rPr lang="en" sz="1200">
                <a:latin typeface="Arial"/>
                <a:ea typeface="Arial"/>
                <a:cs typeface="Arial"/>
                <a:sym typeface="Arial"/>
              </a:rPr>
              <a:t>Equip the drone with a transmitter and align the transmitter with the receiver on the bottom. The distance would be the height of the canopy</a:t>
            </a:r>
            <a:endParaRPr/>
          </a:p>
        </p:txBody>
      </p:sp>
      <p:pic>
        <p:nvPicPr>
          <p:cNvPr id="99" name="Google Shape;99;p17"/>
          <p:cNvPicPr preferRelativeResize="0"/>
          <p:nvPr/>
        </p:nvPicPr>
        <p:blipFill>
          <a:blip r:embed="rId3">
            <a:alphaModFix/>
          </a:blip>
          <a:stretch>
            <a:fillRect/>
          </a:stretch>
        </p:blipFill>
        <p:spPr>
          <a:xfrm>
            <a:off x="6526650" y="180825"/>
            <a:ext cx="1822725" cy="1561900"/>
          </a:xfrm>
          <a:prstGeom prst="rect">
            <a:avLst/>
          </a:prstGeom>
          <a:noFill/>
          <a:ln>
            <a:noFill/>
          </a:ln>
        </p:spPr>
      </p:pic>
      <p:cxnSp>
        <p:nvCxnSpPr>
          <p:cNvPr id="100" name="Google Shape;100;p17"/>
          <p:cNvCxnSpPr/>
          <p:nvPr/>
        </p:nvCxnSpPr>
        <p:spPr>
          <a:xfrm>
            <a:off x="7509975" y="1203350"/>
            <a:ext cx="0" cy="2789700"/>
          </a:xfrm>
          <a:prstGeom prst="straightConnector1">
            <a:avLst/>
          </a:prstGeom>
          <a:noFill/>
          <a:ln cap="flat" cmpd="sng" w="28575">
            <a:solidFill>
              <a:srgbClr val="7F6000"/>
            </a:solidFill>
            <a:prstDash val="solid"/>
            <a:round/>
            <a:headEnd len="med" w="med" type="none"/>
            <a:tailEnd len="med" w="med" type="none"/>
          </a:ln>
        </p:spPr>
      </p:cxnSp>
      <p:sp>
        <p:nvSpPr>
          <p:cNvPr id="101" name="Google Shape;101;p17"/>
          <p:cNvSpPr/>
          <p:nvPr/>
        </p:nvSpPr>
        <p:spPr>
          <a:xfrm>
            <a:off x="6242600" y="4069250"/>
            <a:ext cx="2575800" cy="5844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p:nvPr/>
        </p:nvSpPr>
        <p:spPr>
          <a:xfrm>
            <a:off x="7035100" y="2355500"/>
            <a:ext cx="246900" cy="1713900"/>
          </a:xfrm>
          <a:prstGeom prst="rect">
            <a:avLst/>
          </a:prstGeom>
          <a:solidFill>
            <a:srgbClr val="7F6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p:nvPr/>
        </p:nvSpPr>
        <p:spPr>
          <a:xfrm>
            <a:off x="6771750" y="1641650"/>
            <a:ext cx="806400" cy="777600"/>
          </a:xfrm>
          <a:prstGeom prst="triangle">
            <a:avLst>
              <a:gd fmla="val 50000" name="adj"/>
            </a:avLst>
          </a:prstGeom>
          <a:solidFill>
            <a:srgbClr val="93C47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a:off x="7644700" y="2355500"/>
            <a:ext cx="246900" cy="1713900"/>
          </a:xfrm>
          <a:prstGeom prst="rect">
            <a:avLst/>
          </a:prstGeom>
          <a:solidFill>
            <a:srgbClr val="7F6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a:off x="7381350" y="1641650"/>
            <a:ext cx="806400" cy="777600"/>
          </a:xfrm>
          <a:prstGeom prst="triangle">
            <a:avLst>
              <a:gd fmla="val 50000" name="adj"/>
            </a:avLst>
          </a:prstGeom>
          <a:solidFill>
            <a:srgbClr val="93C47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p:nvPr/>
        </p:nvSpPr>
        <p:spPr>
          <a:xfrm>
            <a:off x="6425500" y="2355500"/>
            <a:ext cx="246900" cy="1713900"/>
          </a:xfrm>
          <a:prstGeom prst="rect">
            <a:avLst/>
          </a:prstGeom>
          <a:solidFill>
            <a:srgbClr val="7F6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p:nvPr/>
        </p:nvSpPr>
        <p:spPr>
          <a:xfrm>
            <a:off x="6162150" y="1641650"/>
            <a:ext cx="806400" cy="777600"/>
          </a:xfrm>
          <a:prstGeom prst="triangle">
            <a:avLst>
              <a:gd fmla="val 50000" name="adj"/>
            </a:avLst>
          </a:prstGeom>
          <a:solidFill>
            <a:srgbClr val="93C47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p:nvPr/>
        </p:nvSpPr>
        <p:spPr>
          <a:xfrm>
            <a:off x="8254300" y="2355500"/>
            <a:ext cx="246900" cy="1713900"/>
          </a:xfrm>
          <a:prstGeom prst="rect">
            <a:avLst/>
          </a:prstGeom>
          <a:solidFill>
            <a:srgbClr val="7F6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p:nvPr/>
        </p:nvSpPr>
        <p:spPr>
          <a:xfrm>
            <a:off x="7990950" y="1641650"/>
            <a:ext cx="806400" cy="777600"/>
          </a:xfrm>
          <a:prstGeom prst="triangle">
            <a:avLst>
              <a:gd fmla="val 50000" name="adj"/>
            </a:avLst>
          </a:prstGeom>
          <a:solidFill>
            <a:srgbClr val="93C47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115" name="Google Shape;115;p1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